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9" r:id="rId3"/>
    <p:sldId id="264" r:id="rId4"/>
    <p:sldId id="261" r:id="rId5"/>
    <p:sldId id="281" r:id="rId6"/>
    <p:sldId id="275" r:id="rId7"/>
    <p:sldId id="267" r:id="rId8"/>
    <p:sldId id="279" r:id="rId9"/>
    <p:sldId id="268" r:id="rId10"/>
    <p:sldId id="282" r:id="rId11"/>
    <p:sldId id="283" r:id="rId12"/>
    <p:sldId id="284" r:id="rId13"/>
    <p:sldId id="269" r:id="rId14"/>
    <p:sldId id="270" r:id="rId15"/>
    <p:sldId id="280" r:id="rId16"/>
  </p:sldIdLst>
  <p:sldSz cx="24384000" cy="13716000"/>
  <p:notesSz cx="6858000" cy="9144000"/>
  <p:embeddedFontLst>
    <p:embeddedFont>
      <p:font typeface="Poppins" panose="020B0604020202020204" charset="0"/>
      <p:regular r:id="rId18"/>
      <p:bold r:id="rId19"/>
      <p:italic r:id="rId20"/>
      <p:boldItalic r:id="rId21"/>
    </p:embeddedFont>
    <p:embeddedFont>
      <p:font typeface="Montserrat" panose="020B0604020202020204" charset="-52"/>
      <p:regular r:id="rId22"/>
      <p:bold r:id="rId23"/>
      <p:italic r:id="rId24"/>
      <p:boldItalic r:id="rId25"/>
    </p:embeddedFont>
    <p:embeddedFont>
      <p:font typeface="Open Sans" panose="020B0604020202020204" charset="0"/>
      <p:regular r:id="rId26"/>
      <p:bold r:id="rId27"/>
      <p:italic r:id="rId28"/>
      <p:boldItalic r:id="rId29"/>
    </p:embeddedFont>
    <p:embeddedFont>
      <p:font typeface="Helvetica Neue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5" roundtripDataSignature="AMtx7mhXb/mjvswv2cXH3F9M2Q0XgVQqq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Акбаров Жамшид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1F"/>
    <a:srgbClr val="76D5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108" y="1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55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56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gif>
</file>

<file path=ppt/media/image10.gif>
</file>

<file path=ppt/media/image11.png>
</file>

<file path=ppt/media/image12.png>
</file>

<file path=ppt/media/image13.png>
</file>

<file path=ppt/media/image14.gif>
</file>

<file path=ppt/media/image15.gif>
</file>

<file path=ppt/media/image16.png>
</file>

<file path=ppt/media/image2.gif>
</file>

<file path=ppt/media/image3.jpeg>
</file>

<file path=ppt/media/image4.png>
</file>

<file path=ppt/media/image5.png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3386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95244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77787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0828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03754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6181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4570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5703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5634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5910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4993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0212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4585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photo">
  <p:cSld name="Blank with photo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7"/>
          <p:cNvSpPr>
            <a:spLocks noGrp="1"/>
          </p:cNvSpPr>
          <p:nvPr>
            <p:ph type="pic" idx="2"/>
          </p:nvPr>
        </p:nvSpPr>
        <p:spPr>
          <a:xfrm>
            <a:off x="1460864" y="1008282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0" name="Google Shape;10;p27"/>
          <p:cNvSpPr>
            <a:spLocks noGrp="1"/>
          </p:cNvSpPr>
          <p:nvPr>
            <p:ph type="pic" idx="3"/>
          </p:nvPr>
        </p:nvSpPr>
        <p:spPr>
          <a:xfrm>
            <a:off x="6863408" y="1008282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1" name="Google Shape;11;p27"/>
          <p:cNvSpPr>
            <a:spLocks noGrp="1"/>
          </p:cNvSpPr>
          <p:nvPr>
            <p:ph type="pic" idx="4"/>
          </p:nvPr>
        </p:nvSpPr>
        <p:spPr>
          <a:xfrm>
            <a:off x="12265952" y="1008282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2" name="Google Shape;12;p27"/>
          <p:cNvSpPr>
            <a:spLocks noGrp="1"/>
          </p:cNvSpPr>
          <p:nvPr>
            <p:ph type="pic" idx="5"/>
          </p:nvPr>
        </p:nvSpPr>
        <p:spPr>
          <a:xfrm>
            <a:off x="17668497" y="1008282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3" name="Google Shape;13;p27"/>
          <p:cNvSpPr>
            <a:spLocks noGrp="1"/>
          </p:cNvSpPr>
          <p:nvPr>
            <p:ph type="pic" idx="6"/>
          </p:nvPr>
        </p:nvSpPr>
        <p:spPr>
          <a:xfrm>
            <a:off x="1460864" y="6497960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4" name="Google Shape;14;p27"/>
          <p:cNvSpPr>
            <a:spLocks noGrp="1"/>
          </p:cNvSpPr>
          <p:nvPr>
            <p:ph type="pic" idx="7"/>
          </p:nvPr>
        </p:nvSpPr>
        <p:spPr>
          <a:xfrm>
            <a:off x="6863408" y="6497960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5" name="Google Shape;15;p27"/>
          <p:cNvSpPr>
            <a:spLocks noGrp="1"/>
          </p:cNvSpPr>
          <p:nvPr>
            <p:ph type="pic" idx="8"/>
          </p:nvPr>
        </p:nvSpPr>
        <p:spPr>
          <a:xfrm>
            <a:off x="12265952" y="6497960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6" name="Google Shape;16;p27"/>
          <p:cNvSpPr>
            <a:spLocks noGrp="1"/>
          </p:cNvSpPr>
          <p:nvPr>
            <p:ph type="pic" idx="9"/>
          </p:nvPr>
        </p:nvSpPr>
        <p:spPr>
          <a:xfrm>
            <a:off x="17668497" y="6497960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hoto">
  <p:cSld name="Slide with photo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>
            <a:spLocks noGrp="1"/>
          </p:cNvSpPr>
          <p:nvPr>
            <p:ph type="pic" idx="2"/>
          </p:nvPr>
        </p:nvSpPr>
        <p:spPr>
          <a:xfrm>
            <a:off x="1460864" y="1008282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7" name="Google Shape;27;p29"/>
          <p:cNvSpPr>
            <a:spLocks noGrp="1"/>
          </p:cNvSpPr>
          <p:nvPr>
            <p:ph type="pic" idx="3"/>
          </p:nvPr>
        </p:nvSpPr>
        <p:spPr>
          <a:xfrm>
            <a:off x="6863408" y="1008282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8" name="Google Shape;28;p29"/>
          <p:cNvSpPr>
            <a:spLocks noGrp="1"/>
          </p:cNvSpPr>
          <p:nvPr>
            <p:ph type="pic" idx="4"/>
          </p:nvPr>
        </p:nvSpPr>
        <p:spPr>
          <a:xfrm>
            <a:off x="12265952" y="1008282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9" name="Google Shape;29;p29"/>
          <p:cNvSpPr>
            <a:spLocks noGrp="1"/>
          </p:cNvSpPr>
          <p:nvPr>
            <p:ph type="pic" idx="5"/>
          </p:nvPr>
        </p:nvSpPr>
        <p:spPr>
          <a:xfrm>
            <a:off x="17668497" y="1008282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0" name="Google Shape;30;p29"/>
          <p:cNvSpPr>
            <a:spLocks noGrp="1"/>
          </p:cNvSpPr>
          <p:nvPr>
            <p:ph type="pic" idx="6"/>
          </p:nvPr>
        </p:nvSpPr>
        <p:spPr>
          <a:xfrm>
            <a:off x="1460864" y="6497960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1" name="Google Shape;31;p29"/>
          <p:cNvSpPr>
            <a:spLocks noGrp="1"/>
          </p:cNvSpPr>
          <p:nvPr>
            <p:ph type="pic" idx="7"/>
          </p:nvPr>
        </p:nvSpPr>
        <p:spPr>
          <a:xfrm>
            <a:off x="6863408" y="6497960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2" name="Google Shape;32;p29"/>
          <p:cNvSpPr>
            <a:spLocks noGrp="1"/>
          </p:cNvSpPr>
          <p:nvPr>
            <p:ph type="pic" idx="8"/>
          </p:nvPr>
        </p:nvSpPr>
        <p:spPr>
          <a:xfrm>
            <a:off x="12265952" y="6497960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3" name="Google Shape;33;p29"/>
          <p:cNvSpPr>
            <a:spLocks noGrp="1"/>
          </p:cNvSpPr>
          <p:nvPr>
            <p:ph type="pic" idx="9"/>
          </p:nvPr>
        </p:nvSpPr>
        <p:spPr>
          <a:xfrm>
            <a:off x="17668497" y="6497960"/>
            <a:ext cx="5113337" cy="5111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4" name="Google Shape;34;p29"/>
          <p:cNvSpPr txBox="1">
            <a:spLocks noGrp="1"/>
          </p:cNvSpPr>
          <p:nvPr>
            <p:ph type="sldNum" idx="12"/>
          </p:nvPr>
        </p:nvSpPr>
        <p:spPr>
          <a:xfrm>
            <a:off x="22488525" y="12347575"/>
            <a:ext cx="895350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2000" b="0" i="0" u="none" strike="noStrike" cap="non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35" name="Google Shape;35;p29"/>
          <p:cNvGrpSpPr/>
          <p:nvPr/>
        </p:nvGrpSpPr>
        <p:grpSpPr>
          <a:xfrm>
            <a:off x="1966864" y="12042576"/>
            <a:ext cx="2206145" cy="825937"/>
            <a:chOff x="5233327" y="11805083"/>
            <a:chExt cx="2206145" cy="825937"/>
          </a:xfrm>
        </p:grpSpPr>
        <p:sp>
          <p:nvSpPr>
            <p:cNvPr id="36" name="Google Shape;36;p29"/>
            <p:cNvSpPr txBox="1"/>
            <p:nvPr/>
          </p:nvSpPr>
          <p:spPr>
            <a:xfrm>
              <a:off x="5279232" y="11805083"/>
              <a:ext cx="2160240" cy="5589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8100" tIns="38100" rIns="38100" bIns="381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i="0" u="none" strike="noStrike" cap="none">
                  <a:solidFill>
                    <a:schemeClr val="accent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</a:t>
              </a:r>
              <a:r>
                <a:rPr lang="en-US" sz="2800" b="1" i="0" u="none" strike="noStrike" cap="none">
                  <a:solidFill>
                    <a:srgbClr val="1F1F1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DESIGN</a:t>
              </a:r>
              <a:endParaRPr sz="2800" b="1" i="0" u="none" strike="noStrike" cap="none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7" name="Google Shape;37;p29"/>
            <p:cNvSpPr/>
            <p:nvPr/>
          </p:nvSpPr>
          <p:spPr>
            <a:xfrm>
              <a:off x="5233327" y="12150889"/>
              <a:ext cx="2206145" cy="4801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1F1F1F"/>
                  </a:solidFill>
                  <a:latin typeface="Open Sans"/>
                  <a:ea typeface="Open Sans"/>
                  <a:cs typeface="Open Sans"/>
                  <a:sym typeface="Open Sans"/>
                </a:rPr>
                <a:t>by HiSlide.io</a:t>
              </a:r>
              <a:endParaRPr sz="1400" b="0" i="0" u="none" strike="noStrike" cap="none">
                <a:solidFill>
                  <a:srgbClr val="1F1F1F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 dark">
  <p:cSld name="1_Blank dar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4"/>
          <p:cNvSpPr/>
          <p:nvPr/>
        </p:nvSpPr>
        <p:spPr>
          <a:xfrm>
            <a:off x="0" y="0"/>
            <a:ext cx="24384001" cy="137160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38100" tIns="38100" rIns="38100" bIns="381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808C"/>
              </a:buClr>
              <a:buSzPts val="2000"/>
              <a:buFont typeface="Poppins"/>
              <a:buNone/>
            </a:pPr>
            <a:endParaRPr sz="2000" b="0" i="0" u="none" strike="noStrike" cap="none">
              <a:solidFill>
                <a:srgbClr val="74808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>
            <a:spLocks noGrp="1"/>
          </p:cNvSpPr>
          <p:nvPr>
            <p:ph type="title"/>
          </p:nvPr>
        </p:nvSpPr>
        <p:spPr>
          <a:xfrm>
            <a:off x="2120900" y="2278063"/>
            <a:ext cx="20627975" cy="217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0" b="0" i="0" u="none" strike="noStrike" cap="none">
                <a:solidFill>
                  <a:srgbClr val="272D30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0" b="0" i="0" u="none" strike="noStrike" cap="none">
                <a:solidFill>
                  <a:srgbClr val="272D30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0" b="0" i="0" u="none" strike="noStrike" cap="none">
                <a:solidFill>
                  <a:srgbClr val="272D30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0" b="0" i="0" u="none" strike="noStrike" cap="none">
                <a:solidFill>
                  <a:srgbClr val="272D30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7" name="Google Shape;7;p26"/>
          <p:cNvSpPr txBox="1">
            <a:spLocks noGrp="1"/>
          </p:cNvSpPr>
          <p:nvPr>
            <p:ph type="body" idx="1"/>
          </p:nvPr>
        </p:nvSpPr>
        <p:spPr>
          <a:xfrm>
            <a:off x="2271713" y="4670425"/>
            <a:ext cx="20477162" cy="701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>
            <a:lvl1pPr marL="457200" marR="0" lvl="0" indent="-2286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6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 txBox="1"/>
          <p:nvPr/>
        </p:nvSpPr>
        <p:spPr>
          <a:xfrm>
            <a:off x="1214800" y="5958749"/>
            <a:ext cx="10171135" cy="76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ru-RU" sz="3600" b="1" dirty="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Выпускная квалификационная работа</a:t>
            </a:r>
            <a:endParaRPr sz="36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"/>
          <p:cNvSpPr/>
          <p:nvPr/>
        </p:nvSpPr>
        <p:spPr>
          <a:xfrm>
            <a:off x="23209250" y="1096962"/>
            <a:ext cx="1174750" cy="1152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38100" tIns="38100" rIns="38100" bIns="381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808C"/>
              </a:buClr>
              <a:buSzPts val="2000"/>
              <a:buFont typeface="Poppins"/>
              <a:buNone/>
            </a:pPr>
            <a:endParaRPr sz="2000" b="0" i="0" u="none" strike="noStrike" cap="none">
              <a:solidFill>
                <a:srgbClr val="74808C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Google Shape;116;p4"/>
          <p:cNvSpPr txBox="1"/>
          <p:nvPr/>
        </p:nvSpPr>
        <p:spPr>
          <a:xfrm>
            <a:off x="1214800" y="1986649"/>
            <a:ext cx="21440390" cy="3054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lvl="0"/>
            <a:r>
              <a:rPr lang="ru-RU" sz="8000" b="1" dirty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Проектирование и разработка приложения для интеллектуальной обработки изображений</a:t>
            </a:r>
            <a:endParaRPr sz="8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214800" y="11120529"/>
            <a:ext cx="1434559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Автор</a:t>
            </a:r>
            <a:r>
              <a:rPr lang="ru-RU" sz="4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– Студент </a:t>
            </a:r>
            <a:r>
              <a:rPr lang="ru-RU" sz="4000" dirty="0" smtClean="0">
                <a:latin typeface="Open Sans" pitchFamily="2" charset="0"/>
                <a:ea typeface="Open Sans" pitchFamily="2" charset="0"/>
                <a:cs typeface="Open Sans" pitchFamily="2" charset="0"/>
              </a:rPr>
              <a:t>1</a:t>
            </a:r>
            <a:r>
              <a:rPr lang="ru-RU" sz="4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4</a:t>
            </a:r>
            <a:r>
              <a:rPr lang="ru-RU" sz="4000" dirty="0" smtClean="0">
                <a:latin typeface="Open Sans" pitchFamily="2" charset="0"/>
                <a:ea typeface="Open Sans" pitchFamily="2" charset="0"/>
                <a:cs typeface="Open Sans" pitchFamily="2" charset="0"/>
              </a:rPr>
              <a:t>1 </a:t>
            </a:r>
            <a:r>
              <a:rPr lang="ru-RU" sz="4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– </a:t>
            </a:r>
            <a:r>
              <a:rPr lang="ru-RU" sz="4000" dirty="0" err="1" smtClean="0">
                <a:latin typeface="Open Sans" pitchFamily="2" charset="0"/>
                <a:ea typeface="Open Sans" pitchFamily="2" charset="0"/>
                <a:cs typeface="Open Sans" pitchFamily="2" charset="0"/>
              </a:rPr>
              <a:t>ПИо</a:t>
            </a:r>
            <a:r>
              <a:rPr lang="ru-RU" sz="4000" dirty="0" smtClean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ru-RU" sz="4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Гончаров </a:t>
            </a:r>
            <a:r>
              <a:rPr lang="ru-RU" sz="4000" dirty="0" smtClean="0">
                <a:latin typeface="Open Sans" pitchFamily="2" charset="0"/>
                <a:ea typeface="Open Sans" pitchFamily="2" charset="0"/>
                <a:cs typeface="Open Sans" pitchFamily="2" charset="0"/>
              </a:rPr>
              <a:t>Игорь Валерьевич </a:t>
            </a:r>
          </a:p>
          <a:p>
            <a:r>
              <a:rPr lang="ru-RU" sz="4000" b="1" dirty="0" smtClean="0">
                <a:latin typeface="Open Sans" pitchFamily="2" charset="0"/>
                <a:ea typeface="Open Sans" pitchFamily="2" charset="0"/>
                <a:cs typeface="Open Sans" pitchFamily="2" charset="0"/>
              </a:rPr>
              <a:t>Руководитель</a:t>
            </a:r>
            <a:r>
              <a:rPr lang="ru-RU" sz="4000" dirty="0" smtClean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ru-RU" sz="4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- </a:t>
            </a:r>
            <a:r>
              <a:rPr lang="ru-RU" sz="40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Бабикова</a:t>
            </a:r>
            <a:r>
              <a:rPr lang="ru-RU" sz="4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ru-RU" sz="4000" dirty="0" smtClean="0">
                <a:latin typeface="Open Sans" pitchFamily="2" charset="0"/>
                <a:ea typeface="Open Sans" pitchFamily="2" charset="0"/>
                <a:cs typeface="Open Sans" pitchFamily="2" charset="0"/>
              </a:rPr>
              <a:t>Надежда Николаевна </a:t>
            </a:r>
            <a:endParaRPr lang="ru-RU" sz="40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399889" y="333837"/>
            <a:ext cx="13350618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72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КАК </a:t>
            </a:r>
            <a:r>
              <a:rPr lang="ru-RU" sz="7200" b="1" dirty="0" smtClean="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ДОЛГО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72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НУЖНО ОБУЧАТЬ?</a:t>
            </a:r>
            <a:endParaRPr sz="72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21503528" y="10043784"/>
            <a:ext cx="7425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TP</a:t>
            </a:r>
            <a:endParaRPr lang="ru-RU" sz="3600" b="1" dirty="0">
              <a:solidFill>
                <a:schemeClr val="bg1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6" name="Рисунок 5"/>
          <p:cNvPicPr/>
          <p:nvPr/>
        </p:nvPicPr>
        <p:blipFill>
          <a:blip r:embed="rId3"/>
          <a:stretch>
            <a:fillRect/>
          </a:stretch>
        </p:blipFill>
        <p:spPr>
          <a:xfrm>
            <a:off x="11731925" y="267333"/>
            <a:ext cx="12421757" cy="6444018"/>
          </a:xfrm>
          <a:prstGeom prst="rect">
            <a:avLst/>
          </a:prstGeom>
        </p:spPr>
      </p:pic>
      <p:pic>
        <p:nvPicPr>
          <p:cNvPr id="7" name="Рисунок 6"/>
          <p:cNvPicPr/>
          <p:nvPr/>
        </p:nvPicPr>
        <p:blipFill>
          <a:blip r:embed="rId4"/>
          <a:stretch>
            <a:fillRect/>
          </a:stretch>
        </p:blipFill>
        <p:spPr>
          <a:xfrm>
            <a:off x="399889" y="3381555"/>
            <a:ext cx="10434888" cy="8591909"/>
          </a:xfrm>
          <a:prstGeom prst="rect">
            <a:avLst/>
          </a:prstGeom>
        </p:spPr>
      </p:pic>
      <p:pic>
        <p:nvPicPr>
          <p:cNvPr id="9" name="Рисунок 8"/>
          <p:cNvPicPr/>
          <p:nvPr/>
        </p:nvPicPr>
        <p:blipFill>
          <a:blip r:embed="rId5"/>
          <a:stretch>
            <a:fillRect/>
          </a:stretch>
        </p:blipFill>
        <p:spPr>
          <a:xfrm>
            <a:off x="11731925" y="6711351"/>
            <a:ext cx="12421757" cy="624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1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1040008" y="1261975"/>
            <a:ext cx="16584461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 ОБУЧЕНИЯ</a:t>
            </a:r>
            <a:endParaRPr sz="10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21503528" y="10043784"/>
            <a:ext cx="7425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TP</a:t>
            </a:r>
            <a:endParaRPr lang="ru-RU" sz="3600" b="1" dirty="0">
              <a:solidFill>
                <a:schemeClr val="bg1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48" y="3258403"/>
            <a:ext cx="23341058" cy="883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7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1040008" y="1261975"/>
            <a:ext cx="16584461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lvl="0"/>
            <a:r>
              <a:rPr lang="ru-RU" sz="10000" b="1" dirty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 ОБУЧЕНИЯ</a:t>
            </a:r>
            <a:endParaRPr sz="10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21503528" y="10043784"/>
            <a:ext cx="7425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TP</a:t>
            </a:r>
            <a:endParaRPr lang="ru-RU" sz="3600" b="1" dirty="0">
              <a:solidFill>
                <a:schemeClr val="bg1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2" y="3275655"/>
            <a:ext cx="18586071" cy="933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05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1590805" y="905141"/>
            <a:ext cx="14707757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WEB-</a:t>
            </a:r>
            <a:r>
              <a:rPr lang="ru-RU" sz="100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ПРИЛОЖЕНИЕ</a:t>
            </a:r>
            <a:endParaRPr sz="10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3391956" y="2955673"/>
            <a:ext cx="18605404" cy="1049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1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6" name="Google Shape;116;p4"/>
          <p:cNvSpPr txBox="1"/>
          <p:nvPr/>
        </p:nvSpPr>
        <p:spPr>
          <a:xfrm>
            <a:off x="1590804" y="2792112"/>
            <a:ext cx="17450957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lvl="0"/>
            <a:r>
              <a:rPr lang="ru-RU" sz="100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Направление </a:t>
            </a:r>
            <a:r>
              <a:rPr lang="ru-RU" sz="10000" b="1" dirty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для дальнейшей работы</a:t>
            </a:r>
            <a:endParaRPr sz="10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1590804" y="6721009"/>
            <a:ext cx="18649087" cy="313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lvl="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6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Увеличение </a:t>
            </a:r>
            <a:r>
              <a:rPr lang="ru-RU" sz="6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качества </a:t>
            </a:r>
            <a:r>
              <a:rPr lang="ru-RU" sz="6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обработки </a:t>
            </a:r>
          </a:p>
          <a:p>
            <a:pPr marL="571500" lvl="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6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Расширение </a:t>
            </a:r>
            <a:r>
              <a:rPr lang="ru-RU" sz="6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функционала </a:t>
            </a:r>
            <a:r>
              <a:rPr lang="ru-RU" sz="6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приложения</a:t>
            </a:r>
            <a:endParaRPr lang="ru-RU" sz="6600" dirty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58341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6" name="Google Shape;116;p4"/>
          <p:cNvSpPr txBox="1"/>
          <p:nvPr/>
        </p:nvSpPr>
        <p:spPr>
          <a:xfrm>
            <a:off x="1590805" y="910558"/>
            <a:ext cx="10233766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ЗАКЛЮЧЕНИЕ</a:t>
            </a:r>
            <a:endParaRPr sz="10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1590805" y="3236404"/>
            <a:ext cx="17994653" cy="6740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ru-RU" sz="3600" b="1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Результат данной дипломной работы 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– готовая </a:t>
            </a:r>
            <a:r>
              <a:rPr lang="ru-RU" sz="3600" dirty="0" err="1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сверточная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 нейронная 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сеть для работы с 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изображениями, 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построенная на архитектуре U-</a:t>
            </a:r>
            <a:r>
              <a:rPr lang="ru-RU" sz="3600" dirty="0" err="1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net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, и </a:t>
            </a:r>
            <a:r>
              <a:rPr lang="ru-RU" sz="3600" dirty="0" err="1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web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-приложение для нее. </a:t>
            </a:r>
            <a:endParaRPr lang="ru-RU" sz="3600" dirty="0" smtClean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ct val="150000"/>
              </a:lnSpc>
            </a:pPr>
            <a:endParaRPr lang="ru-RU" sz="3600" dirty="0" smtClean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ct val="150000"/>
              </a:lnSpc>
            </a:pP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Были рассмотрены основные актуальные методы обработки изображений с использованием нейронных сетей и библиотек компьютерного зрения, а также методы их обучения и оценки качества, рассмотрен процесс создания клиентского приложения для данной системы.</a:t>
            </a:r>
          </a:p>
        </p:txBody>
      </p:sp>
    </p:spTree>
    <p:extLst>
      <p:ext uri="{BB962C8B-B14F-4D97-AF65-F5344CB8AC3E}">
        <p14:creationId xmlns:p14="http://schemas.microsoft.com/office/powerpoint/2010/main" val="4254037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/>
          <p:nvPr/>
        </p:nvSpPr>
        <p:spPr>
          <a:xfrm>
            <a:off x="1590805" y="1568901"/>
            <a:ext cx="19588676" cy="5909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ru-RU" sz="3600" b="1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Объектом исследования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 являются методы улучшения качества изображений на основе нейронных сетей.</a:t>
            </a:r>
            <a:endParaRPr lang="ru-RU" sz="3600" dirty="0" smtClean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ct val="150000"/>
              </a:lnSpc>
            </a:pPr>
            <a:r>
              <a:rPr lang="ru-RU" sz="3600" b="1" dirty="0" smtClean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Предмет </a:t>
            </a:r>
            <a:r>
              <a:rPr lang="ru-RU" sz="3600" b="1" dirty="0">
                <a:solidFill>
                  <a:schemeClr val="tx1"/>
                </a:solidFill>
                <a:latin typeface="Open Sans"/>
                <a:ea typeface="Open Sans"/>
                <a:cs typeface="Open Sans"/>
                <a:sym typeface="Open Sans"/>
              </a:rPr>
              <a:t>исследования 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– методы 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создания нейронных сетей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  <a:p>
            <a:pPr lvl="0">
              <a:lnSpc>
                <a:spcPct val="150000"/>
              </a:lnSpc>
            </a:pPr>
            <a:endParaRPr lang="ru-RU" sz="3600" dirty="0" smtClean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lnSpc>
                <a:spcPct val="150000"/>
              </a:lnSpc>
            </a:pPr>
            <a:r>
              <a:rPr lang="ru-RU" sz="3600" b="1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Цель 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–</a:t>
            </a:r>
            <a:r>
              <a:rPr lang="ru-RU" sz="3600" b="1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создание нейронной сети (и клиентского приложения для нее) и ее обучение на подготовленном наборе типовых изображений, для дальнейшего ее использования в качестве инструмента улучшения изображений.</a:t>
            </a:r>
          </a:p>
        </p:txBody>
      </p:sp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Google Shape;117;p4"/>
          <p:cNvSpPr/>
          <p:nvPr/>
        </p:nvSpPr>
        <p:spPr>
          <a:xfrm>
            <a:off x="1590805" y="8113301"/>
            <a:ext cx="20592791" cy="507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ru-RU" sz="3600" b="1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Задачи исследования:</a:t>
            </a:r>
          </a:p>
          <a:p>
            <a:pPr marL="914400" lvl="0" indent="-914400">
              <a:lnSpc>
                <a:spcPct val="150000"/>
              </a:lnSpc>
              <a:buFont typeface="+mj-lt"/>
              <a:buAutoNum type="arabicPeriod"/>
            </a:pP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Анализ 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предметной области</a:t>
            </a:r>
          </a:p>
          <a:p>
            <a:pPr marL="914400" lvl="0" indent="-914400">
              <a:lnSpc>
                <a:spcPct val="150000"/>
              </a:lnSpc>
              <a:buFont typeface="+mj-lt"/>
              <a:buAutoNum type="arabicPeriod"/>
            </a:pP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П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роектирование 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нейронной сети</a:t>
            </a:r>
          </a:p>
          <a:p>
            <a:pPr marL="914400" lvl="0" indent="-914400">
              <a:lnSpc>
                <a:spcPct val="150000"/>
              </a:lnSpc>
              <a:buFont typeface="+mj-lt"/>
              <a:buAutoNum type="arabicPeriod"/>
            </a:pP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Р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еализация 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нейронной сети на </a:t>
            </a:r>
            <a:r>
              <a:rPr lang="ru-RU" sz="3600" dirty="0" err="1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Python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 при помощи </a:t>
            </a:r>
            <a:r>
              <a:rPr lang="ru-RU" sz="3600" dirty="0" err="1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TensorFlow</a:t>
            </a:r>
            <a:endParaRPr lang="ru-RU" sz="3600" dirty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lvl="0" indent="-914400">
              <a:lnSpc>
                <a:spcPct val="150000"/>
              </a:lnSpc>
              <a:buFont typeface="+mj-lt"/>
              <a:buAutoNum type="arabicPeriod"/>
            </a:pP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О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бучение 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сети и оценка 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результатов</a:t>
            </a:r>
          </a:p>
          <a:p>
            <a:pPr marL="914400" lvl="0" indent="-914400">
              <a:lnSpc>
                <a:spcPct val="150000"/>
              </a:lnSpc>
              <a:buFont typeface="+mj-lt"/>
              <a:buAutoNum type="arabicPeriod"/>
            </a:pP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П</a:t>
            </a:r>
            <a:r>
              <a:rPr lang="ru-RU" sz="36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остроение 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клиентского </a:t>
            </a:r>
            <a:r>
              <a:rPr lang="en-US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web-</a:t>
            </a:r>
            <a:r>
              <a:rPr lang="ru-RU" sz="36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приложения.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1265129" y="822877"/>
            <a:ext cx="7446385" cy="932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lvl="0"/>
            <a:r>
              <a:rPr lang="ru-RU" sz="54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НАБОРЫ ДАННЫХ</a:t>
            </a:r>
            <a:endParaRPr lang="en-US" sz="5400" b="1" dirty="0">
              <a:solidFill>
                <a:srgbClr val="1F1F1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Google Shape;117;p4"/>
          <p:cNvSpPr/>
          <p:nvPr/>
        </p:nvSpPr>
        <p:spPr>
          <a:xfrm>
            <a:off x="3234253" y="3035622"/>
            <a:ext cx="6470201" cy="157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>
              <a:lnSpc>
                <a:spcPts val="5800"/>
              </a:lnSpc>
            </a:pPr>
            <a:r>
              <a:rPr lang="en-US" sz="4000" b="1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Image Super </a:t>
            </a:r>
            <a:r>
              <a:rPr lang="en-US" sz="4000" b="1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Resolution</a:t>
            </a:r>
            <a:endParaRPr lang="ru-RU" sz="4000" b="1" dirty="0" smtClean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ctr">
              <a:lnSpc>
                <a:spcPts val="5800"/>
              </a:lnSpc>
            </a:pPr>
            <a:r>
              <a:rPr lang="ru-RU" sz="4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(855 примеров)</a:t>
            </a:r>
          </a:p>
        </p:txBody>
      </p:sp>
      <p:sp>
        <p:nvSpPr>
          <p:cNvPr id="7" name="Google Shape;117;p4"/>
          <p:cNvSpPr/>
          <p:nvPr/>
        </p:nvSpPr>
        <p:spPr>
          <a:xfrm>
            <a:off x="18226216" y="958034"/>
            <a:ext cx="5970823" cy="797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just">
              <a:lnSpc>
                <a:spcPts val="5500"/>
              </a:lnSpc>
            </a:pPr>
            <a:r>
              <a:rPr lang="ru-RU" sz="3200" b="1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Источник - сайт </a:t>
            </a:r>
            <a:r>
              <a:rPr lang="en-US" sz="3200" b="1" dirty="0" err="1" smtClean="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Kaggle</a:t>
            </a:r>
            <a:endParaRPr lang="ru-RU" sz="3200" b="1" dirty="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036619" y="3035622"/>
            <a:ext cx="9926115" cy="17953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lnSpc>
                <a:spcPts val="5800"/>
              </a:lnSpc>
            </a:pPr>
            <a:r>
              <a:rPr lang="en-US" sz="4000" b="1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Landscape color and grayscale </a:t>
            </a:r>
            <a:r>
              <a:rPr lang="en-US" sz="4000" b="1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images</a:t>
            </a:r>
            <a:endParaRPr lang="ru-RU" sz="4000" b="1" dirty="0" smtClean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algn="ctr">
              <a:lnSpc>
                <a:spcPts val="5800"/>
              </a:lnSpc>
            </a:pPr>
            <a:r>
              <a:rPr lang="ru-RU" sz="4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(7129 – примеров)</a:t>
            </a:r>
            <a:endParaRPr lang="ru-RU" sz="4000" dirty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93" y="4757480"/>
            <a:ext cx="11571628" cy="626796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8507" y="4757480"/>
            <a:ext cx="11282337" cy="626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1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1590805" y="1427493"/>
            <a:ext cx="14091782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ИНСТРУМЕНТАРИЙ</a:t>
            </a:r>
            <a:endParaRPr sz="10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1590805" y="4542906"/>
            <a:ext cx="20592791" cy="701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857250" lvl="0" indent="-857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6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Python</a:t>
            </a:r>
            <a:endParaRPr lang="ru-RU" sz="6000" dirty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857250" lvl="0" indent="-857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6000" dirty="0" err="1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TensorFlow</a:t>
            </a:r>
            <a:endParaRPr lang="ru-RU" sz="6000" dirty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857250" lvl="0" indent="-857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6000" dirty="0" err="1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Keras</a:t>
            </a:r>
            <a:endParaRPr lang="ru-RU" sz="6000" dirty="0" smtClean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857250" lvl="0" indent="-8572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Open</a:t>
            </a:r>
            <a:r>
              <a:rPr lang="ru-RU" sz="60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С</a:t>
            </a:r>
            <a:r>
              <a:rPr lang="en-US" sz="60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V</a:t>
            </a:r>
            <a:endParaRPr lang="ru-RU" sz="6000" dirty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ct val="150000"/>
              </a:lnSpc>
            </a:pPr>
            <a:endParaRPr lang="ru-RU" sz="6000" dirty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1590805" y="11901381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 descr="https://i.ytimg.com/vi/QYJJd2wLLww/maxresdefaul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2" b="20964"/>
          <a:stretch/>
        </p:blipFill>
        <p:spPr bwMode="auto">
          <a:xfrm>
            <a:off x="9826614" y="5221227"/>
            <a:ext cx="12192000" cy="3945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719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1590805" y="1427493"/>
            <a:ext cx="14091782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ИНСТРУМЕНТАРИЙ</a:t>
            </a:r>
            <a:endParaRPr sz="10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" name="Овал 10"/>
          <p:cNvSpPr/>
          <p:nvPr/>
        </p:nvSpPr>
        <p:spPr>
          <a:xfrm>
            <a:off x="1590805" y="11901381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Picture 2" descr="https://gitlab.com/uploads/-/system/project/avatar/33045377/2507930-middl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81" b="98276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37" r="23324"/>
          <a:stretch/>
        </p:blipFill>
        <p:spPr bwMode="auto">
          <a:xfrm>
            <a:off x="3288269" y="3866421"/>
            <a:ext cx="3843118" cy="4117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8066728" y="3496429"/>
            <a:ext cx="6152646" cy="3515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6600" b="1" dirty="0">
                <a:solidFill>
                  <a:srgbClr val="76D5FF"/>
                </a:solidFill>
                <a:latin typeface="Open Sans"/>
                <a:ea typeface="Open Sans"/>
                <a:cs typeface="Open Sans"/>
                <a:sym typeface="Open Sans"/>
              </a:rPr>
              <a:t>React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8066728" y="9372201"/>
            <a:ext cx="8295861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 b="1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Express</a:t>
            </a:r>
            <a:endParaRPr lang="ru-RU" sz="3200" b="1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9680" y="8907813"/>
            <a:ext cx="4460296" cy="357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33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/>
          <p:nvPr/>
        </p:nvPicPr>
        <p:blipFill>
          <a:blip r:embed="rId3"/>
          <a:stretch>
            <a:fillRect/>
          </a:stretch>
        </p:blipFill>
        <p:spPr>
          <a:xfrm>
            <a:off x="13707268" y="6000344"/>
            <a:ext cx="9645647" cy="4434024"/>
          </a:xfrm>
          <a:prstGeom prst="rect">
            <a:avLst/>
          </a:prstGeom>
        </p:spPr>
      </p:pic>
      <p:sp>
        <p:nvSpPr>
          <p:cNvPr id="6" name="Google Shape;117;p4"/>
          <p:cNvSpPr/>
          <p:nvPr/>
        </p:nvSpPr>
        <p:spPr>
          <a:xfrm>
            <a:off x="676404" y="540392"/>
            <a:ext cx="21324060" cy="313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50000"/>
              </a:lnSpc>
            </a:pPr>
            <a:r>
              <a:rPr lang="ru-RU" sz="44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На данный момент </a:t>
            </a:r>
            <a:r>
              <a:rPr lang="ru-RU" sz="4400" dirty="0" err="1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сверточная</a:t>
            </a:r>
            <a:r>
              <a:rPr lang="ru-RU" sz="44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 нейронная сеть и ее модификации</a:t>
            </a:r>
          </a:p>
          <a:p>
            <a:pPr lvl="0">
              <a:lnSpc>
                <a:spcPct val="150000"/>
              </a:lnSpc>
            </a:pPr>
            <a:r>
              <a:rPr lang="ru-RU" sz="44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считаются лучшими по точности и скорости </a:t>
            </a:r>
            <a:r>
              <a:rPr lang="ru-RU" sz="44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алгоритмами для </a:t>
            </a:r>
            <a:r>
              <a:rPr lang="ru-RU" sz="44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классификации изображений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276" y="3993321"/>
            <a:ext cx="10282862" cy="909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89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/>
        </p:nvSpPr>
        <p:spPr>
          <a:xfrm>
            <a:off x="1590804" y="2350882"/>
            <a:ext cx="13979047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ГИПЕРПАРАМЕТРЫ</a:t>
            </a:r>
            <a:endParaRPr sz="10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1590804" y="4648186"/>
            <a:ext cx="17373601" cy="4708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размер </a:t>
            </a:r>
            <a:r>
              <a:rPr lang="ru-RU" sz="40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партии (</a:t>
            </a:r>
            <a:r>
              <a:rPr lang="en-US" sz="4000" dirty="0" err="1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batch_size</a:t>
            </a:r>
            <a:r>
              <a:rPr lang="en-US" sz="4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lang="ru-RU" sz="4000" dirty="0" smtClean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число эпох (</a:t>
            </a:r>
            <a:r>
              <a:rPr lang="en-US" sz="40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epochs</a:t>
            </a:r>
            <a:r>
              <a:rPr lang="ru-RU" sz="4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ранняя остановка (</a:t>
            </a:r>
            <a:r>
              <a:rPr lang="en-US" sz="4000" dirty="0" err="1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EarlyStopping</a:t>
            </a:r>
            <a:r>
              <a:rPr lang="en-US" sz="4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lang="ru-RU" sz="4000" dirty="0" smtClean="0">
              <a:solidFill>
                <a:srgbClr val="29282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71500" lvl="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4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алгоритм </a:t>
            </a:r>
            <a:r>
              <a:rPr lang="ru-RU" sz="40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оптимизации </a:t>
            </a:r>
            <a:r>
              <a:rPr lang="ru-RU" sz="4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градиентного спуска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4000" dirty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скорость обучения (</a:t>
            </a:r>
            <a:r>
              <a:rPr lang="en-US" sz="4000" dirty="0" err="1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learning_rate</a:t>
            </a:r>
            <a:r>
              <a:rPr lang="ru-RU" sz="4000" dirty="0" smtClean="0">
                <a:solidFill>
                  <a:srgbClr val="292829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</a:p>
        </p:txBody>
      </p:sp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358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/>
          <p:cNvSpPr/>
          <p:nvPr/>
        </p:nvSpPr>
        <p:spPr>
          <a:xfrm>
            <a:off x="1590805" y="11937304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6" name="Google Shape;116;p4"/>
          <p:cNvSpPr txBox="1"/>
          <p:nvPr/>
        </p:nvSpPr>
        <p:spPr>
          <a:xfrm>
            <a:off x="3170129" y="542137"/>
            <a:ext cx="18948000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88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АРХИТЕКТУРА СЕТИ </a:t>
            </a:r>
            <a:r>
              <a:rPr lang="en-US" sz="8800" b="1" dirty="0" smtClean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U</a:t>
            </a:r>
            <a:r>
              <a:rPr lang="ru-RU" sz="8800" b="1" dirty="0" smtClean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-</a:t>
            </a:r>
            <a:r>
              <a:rPr lang="en-US" sz="8800" b="1" dirty="0" smtClean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net</a:t>
            </a:r>
            <a:endParaRPr sz="8800" b="1" i="0" u="none" strike="noStrike" cap="none" dirty="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Рисунок 4" descr="image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478882" y="1986473"/>
            <a:ext cx="15096334" cy="1157425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4239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вал 10"/>
          <p:cNvSpPr/>
          <p:nvPr/>
        </p:nvSpPr>
        <p:spPr>
          <a:xfrm>
            <a:off x="1590805" y="11849622"/>
            <a:ext cx="2404998" cy="1240077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21503528" y="10043784"/>
            <a:ext cx="7425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TP</a:t>
            </a:r>
            <a:endParaRPr lang="ru-RU" sz="3600" b="1" dirty="0">
              <a:solidFill>
                <a:schemeClr val="bg1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584" y="1328467"/>
            <a:ext cx="12387533" cy="12387533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5108" y="1328467"/>
            <a:ext cx="12387534" cy="12387534"/>
          </a:xfrm>
          <a:prstGeom prst="rect">
            <a:avLst/>
          </a:prstGeom>
        </p:spPr>
      </p:pic>
      <p:sp>
        <p:nvSpPr>
          <p:cNvPr id="116" name="Google Shape;116;p4"/>
          <p:cNvSpPr txBox="1"/>
          <p:nvPr/>
        </p:nvSpPr>
        <p:spPr>
          <a:xfrm>
            <a:off x="1590805" y="244058"/>
            <a:ext cx="16584461" cy="1444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0" b="1" dirty="0" smtClean="0">
                <a:solidFill>
                  <a:srgbClr val="1F1F1F"/>
                </a:solidFill>
                <a:latin typeface="Montserrat"/>
                <a:ea typeface="Montserrat"/>
                <a:cs typeface="Montserrat"/>
                <a:sym typeface="Montserrat"/>
              </a:rPr>
              <a:t>ПРОЦЕСС ОБУЧЕНИЯ</a:t>
            </a:r>
            <a:endParaRPr sz="10000" b="1" i="0" u="none" strike="noStrike" cap="none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100549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iDESIGN - color2">
      <a:dk1>
        <a:srgbClr val="292729"/>
      </a:dk1>
      <a:lt1>
        <a:srgbClr val="FDFCFF"/>
      </a:lt1>
      <a:dk2>
        <a:srgbClr val="292729"/>
      </a:dk2>
      <a:lt2>
        <a:srgbClr val="EDEAF0"/>
      </a:lt2>
      <a:accent1>
        <a:srgbClr val="DAD7DD"/>
      </a:accent1>
      <a:accent2>
        <a:srgbClr val="76D5FF"/>
      </a:accent2>
      <a:accent3>
        <a:srgbClr val="76D5FF"/>
      </a:accent3>
      <a:accent4>
        <a:srgbClr val="76D5FF"/>
      </a:accent4>
      <a:accent5>
        <a:srgbClr val="76D5FF"/>
      </a:accent5>
      <a:accent6>
        <a:srgbClr val="76D5FF"/>
      </a:accent6>
      <a:hlink>
        <a:srgbClr val="76D5FF"/>
      </a:hlink>
      <a:folHlink>
        <a:srgbClr val="76D5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1038</TotalTime>
  <Words>271</Words>
  <Application>Microsoft Office PowerPoint</Application>
  <PresentationFormat>Произвольный</PresentationFormat>
  <Paragraphs>54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Poppins</vt:lpstr>
      <vt:lpstr>Montserrat</vt:lpstr>
      <vt:lpstr>Open Sans</vt:lpstr>
      <vt:lpstr>Helvetica Neue</vt:lpstr>
      <vt:lpstr>Arial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RePack by Diakov</cp:lastModifiedBy>
  <cp:revision>163</cp:revision>
  <dcterms:modified xsi:type="dcterms:W3CDTF">2023-06-04T16:20:13Z</dcterms:modified>
</cp:coreProperties>
</file>